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6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9" r:id="rId15"/>
    <p:sldId id="270" r:id="rId16"/>
    <p:sldId id="272" r:id="rId17"/>
    <p:sldId id="273" r:id="rId18"/>
    <p:sldId id="276" r:id="rId19"/>
    <p:sldId id="274" r:id="rId20"/>
    <p:sldId id="275" r:id="rId21"/>
    <p:sldId id="278" r:id="rId22"/>
    <p:sldId id="27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5"/>
  </p:normalViewPr>
  <p:slideViewPr>
    <p:cSldViewPr snapToGrid="0" snapToObjects="1">
      <p:cViewPr>
        <p:scale>
          <a:sx n="52" d="100"/>
          <a:sy n="52" d="100"/>
        </p:scale>
        <p:origin x="1672" y="1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743EB-51EC-EA49-AEEF-6E1330385C38}" type="datetimeFigureOut">
              <a:rPr lang="en-US" smtClean="0"/>
              <a:t>4/20/17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41EC4-41D9-D44B-AA20-FB1D5B402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082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41EC4-41D9-D44B-AA20-FB1D5B402E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19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1A-16F3-3542-BF0A-0920FAF419AC}" type="datetimeFigureOut">
              <a:rPr lang="en-US" smtClean="0"/>
              <a:t>4/20/17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A5FA-457B-D14C-8710-53A1B6B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38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1A-16F3-3542-BF0A-0920FAF419AC}" type="datetimeFigureOut">
              <a:rPr lang="en-US" smtClean="0"/>
              <a:t>4/20/17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A5FA-457B-D14C-8710-53A1B6B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598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1A-16F3-3542-BF0A-0920FAF419AC}" type="datetimeFigureOut">
              <a:rPr lang="en-US" smtClean="0"/>
              <a:t>4/20/17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A5FA-457B-D14C-8710-53A1B6B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08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1A-16F3-3542-BF0A-0920FAF419AC}" type="datetimeFigureOut">
              <a:rPr lang="en-US" smtClean="0"/>
              <a:t>4/20/17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A5FA-457B-D14C-8710-53A1B6B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9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1A-16F3-3542-BF0A-0920FAF419AC}" type="datetimeFigureOut">
              <a:rPr lang="en-US" smtClean="0"/>
              <a:t>4/20/17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A5FA-457B-D14C-8710-53A1B6B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84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1A-16F3-3542-BF0A-0920FAF419AC}" type="datetimeFigureOut">
              <a:rPr lang="en-US" smtClean="0"/>
              <a:t>4/20/17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A5FA-457B-D14C-8710-53A1B6B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349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1A-16F3-3542-BF0A-0920FAF419AC}" type="datetimeFigureOut">
              <a:rPr lang="en-US" smtClean="0"/>
              <a:t>4/20/17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A5FA-457B-D14C-8710-53A1B6B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73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1A-16F3-3542-BF0A-0920FAF419AC}" type="datetimeFigureOut">
              <a:rPr lang="en-US" smtClean="0"/>
              <a:t>4/20/17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A5FA-457B-D14C-8710-53A1B6B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26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1A-16F3-3542-BF0A-0920FAF419AC}" type="datetimeFigureOut">
              <a:rPr lang="en-US" smtClean="0"/>
              <a:t>4/20/17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A5FA-457B-D14C-8710-53A1B6B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21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1A-16F3-3542-BF0A-0920FAF419AC}" type="datetimeFigureOut">
              <a:rPr lang="en-US" smtClean="0"/>
              <a:t>4/20/17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A5FA-457B-D14C-8710-53A1B6B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89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1A-16F3-3542-BF0A-0920FAF419AC}" type="datetimeFigureOut">
              <a:rPr lang="en-US" smtClean="0"/>
              <a:t>4/20/17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5A5FA-457B-D14C-8710-53A1B6B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203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07F1A-16F3-3542-BF0A-0920FAF419AC}" type="datetimeFigureOut">
              <a:rPr lang="en-US" smtClean="0"/>
              <a:t>4/20/17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5A5FA-457B-D14C-8710-53A1B6B7C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0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2079" y="-14122"/>
            <a:ext cx="13776158" cy="68721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944165"/>
            <a:ext cx="9144000" cy="2387600"/>
          </a:xfrm>
        </p:spPr>
        <p:txBody>
          <a:bodyPr>
            <a:noAutofit/>
          </a:bodyPr>
          <a:lstStyle/>
          <a:p>
            <a:r>
              <a:rPr lang="en-US" sz="115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HTTP Tunnel</a:t>
            </a:r>
            <a:endParaRPr lang="en-US" sz="115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29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462212" y="1897442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Qué</a:t>
            </a:r>
            <a:r>
              <a:rPr lang="en-U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en-U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es</a:t>
            </a:r>
            <a:r>
              <a:rPr lang="en-U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en-U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Port Forwarding</a:t>
            </a:r>
            <a:endParaRPr lang="en-US" sz="96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2085975" y="1296466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7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¿</a:t>
            </a:r>
            <a:endParaRPr lang="en-US" sz="287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010399" y="2148953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7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?</a:t>
            </a:r>
            <a:endParaRPr lang="en-US" sz="287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376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42795" y="1922156"/>
            <a:ext cx="11196124" cy="27486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Técnica mediante la </a:t>
            </a:r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cua</a:t>
            </a:r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l es posible “desviar” o “mapear” los datos que son destinados para un puerto </a:t>
            </a:r>
            <a:r>
              <a:rPr lang="es-ES_tradnl" sz="480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a un puerto distinto.</a:t>
            </a:r>
            <a:endParaRPr lang="es-ES_tradnl" sz="48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067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462212" y="1897442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Para </a:t>
            </a:r>
            <a:r>
              <a:rPr lang="en-U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qué</a:t>
            </a:r>
            <a:r>
              <a:rPr lang="en-U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en-U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sirve</a:t>
            </a:r>
            <a:r>
              <a:rPr lang="en-U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endParaRPr lang="en-US" sz="96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2085975" y="1296466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7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¿</a:t>
            </a:r>
            <a:endParaRPr lang="en-US" sz="287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010399" y="2148953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7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?</a:t>
            </a:r>
            <a:endParaRPr lang="en-US" sz="287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307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45768" y="2049843"/>
            <a:ext cx="11196124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Es una herramienta empleada para transferir información encapsulada en un protocolo HTTP.</a:t>
            </a:r>
            <a:endParaRPr lang="es-ES_tradnl" sz="48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789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18082" y="2261275"/>
            <a:ext cx="11196124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No es muy útil por si sola, requiere de una aplicación que aproveche el ”</a:t>
            </a:r>
            <a:r>
              <a:rPr lang="es-ES_tradnl" sz="48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tunel</a:t>
            </a:r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” de datos que es generado mediante la aplicación.</a:t>
            </a:r>
            <a:endParaRPr lang="es-ES_tradnl" sz="48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93368" y="1828798"/>
            <a:ext cx="11196124" cy="41271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 typeface="Arial" charset="0"/>
              <a:buChar char="•"/>
            </a:pPr>
            <a:r>
              <a:rPr lang="es-ES_tradnl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Conectarse a una computadora remota por </a:t>
            </a:r>
            <a:r>
              <a:rPr lang="es-ES_tradnl" sz="5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ssh</a:t>
            </a:r>
            <a:endParaRPr lang="es-ES_tradnl" sz="54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  <a:p>
            <a:pPr marL="685800" indent="-685800">
              <a:buFont typeface="Arial" charset="0"/>
              <a:buChar char="•"/>
            </a:pPr>
            <a:r>
              <a:rPr lang="es-ES_tradnl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Juegos</a:t>
            </a:r>
          </a:p>
          <a:p>
            <a:pPr marL="685800" indent="-685800">
              <a:buFont typeface="Arial" charset="0"/>
              <a:buChar char="•"/>
            </a:pPr>
            <a:r>
              <a:rPr lang="es-ES_tradnl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Acceder a redes internas</a:t>
            </a:r>
            <a:endParaRPr lang="es-ES_tradnl" sz="54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457642" y="-188099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60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Ejemplos</a:t>
            </a:r>
            <a:endParaRPr lang="en-US" sz="96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44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462212" y="1897442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Cómo</a:t>
            </a:r>
            <a:r>
              <a:rPr lang="en-U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en-U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funciona</a:t>
            </a:r>
            <a:endParaRPr lang="en-US" sz="96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2085975" y="1296466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7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¿</a:t>
            </a:r>
            <a:endParaRPr lang="en-US" sz="287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010399" y="2148953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7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?</a:t>
            </a:r>
            <a:endParaRPr lang="en-US" sz="287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214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00216" y="2199501"/>
            <a:ext cx="10791568" cy="41271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800" marR="0" lvl="0" indent="-6858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s-ES_tradnl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Computadora que reside en una red privada, detrás de un firewall o un proxy.</a:t>
            </a:r>
            <a:endParaRPr lang="es-ES_tradnl" sz="54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462212" y="49428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Cliente</a:t>
            </a:r>
            <a:endParaRPr lang="en-US" sz="96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76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00217" y="1087395"/>
            <a:ext cx="10791568" cy="41271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800" marR="0" lvl="0" indent="-6858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s-ES_tradnl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El cliente puede aceptar respuestas a un puerto específico o puede funcionar como </a:t>
            </a:r>
            <a:r>
              <a:rPr lang="es-ES_tradnl" sz="540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un proxy SOCKS</a:t>
            </a:r>
            <a:endParaRPr lang="es-ES_tradnl" sz="54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2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3081" y="2199501"/>
            <a:ext cx="11285838" cy="41271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800" marR="0" lvl="0" indent="-68580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s-ES_tradnl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Computadora fuera de la red privada que acepta solicitudes HTTP que pueden ser interpretadas y pueden ser envidas a otros servidores.</a:t>
            </a:r>
            <a:endParaRPr lang="es-ES_tradnl" sz="54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457642" y="-188099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Servidor</a:t>
            </a:r>
            <a:endParaRPr lang="en-US" sz="96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82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21963" y="4251958"/>
            <a:ext cx="2104391" cy="210439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189" y="321732"/>
            <a:ext cx="3608493" cy="3608493"/>
          </a:xfrm>
          <a:prstGeom prst="rect">
            <a:avLst/>
          </a:prstGeom>
        </p:spPr>
      </p:pic>
      <p:sp>
        <p:nvSpPr>
          <p:cNvPr id="18" name="Freeform 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48337" y="4808328"/>
            <a:ext cx="7115973" cy="2651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Light" charset="0"/>
                <a:ea typeface="Helvetica Neue Light" charset="0"/>
                <a:cs typeface="Helvetica Neue Light" charset="0"/>
              </a:rPr>
              <a:t>V </a:t>
            </a:r>
            <a:r>
              <a:rPr lang="en-US" sz="36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Light" charset="0"/>
                <a:ea typeface="Helvetica Neue Light" charset="0"/>
                <a:cs typeface="Helvetica Neue Light" charset="0"/>
              </a:rPr>
              <a:t>1.0 (Feb 1999) –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Light" charset="0"/>
                <a:ea typeface="Helvetica Neue Light" charset="0"/>
                <a:cs typeface="Helvetica Neue Light" charset="0"/>
              </a:rPr>
              <a:t>Versión</a:t>
            </a:r>
            <a:r>
              <a:rPr lang="en-US" sz="36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Light" charset="0"/>
                <a:ea typeface="Helvetica Neue Light" charset="0"/>
                <a:cs typeface="Helvetica Neue Light" charset="0"/>
              </a:rPr>
              <a:t>Inicial</a:t>
            </a:r>
            <a:endParaRPr lang="en-US" sz="36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Light" charset="0"/>
              <a:ea typeface="Helvetica Neue Light" charset="0"/>
              <a:cs typeface="Helvetica Neue Light" charset="0"/>
            </a:endParaRPr>
          </a:p>
          <a:p>
            <a:pPr>
              <a:lnSpc>
                <a:spcPct val="150000"/>
              </a:lnSpc>
            </a:pPr>
            <a:r>
              <a:rPr lang="en-US" sz="36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Light" charset="0"/>
                <a:ea typeface="Helvetica Neue Light" charset="0"/>
                <a:cs typeface="Helvetica Neue Light" charset="0"/>
              </a:rPr>
              <a:t>V 4.0 (Nov 2015) –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Light" charset="0"/>
                <a:ea typeface="Helvetica Neue Light" charset="0"/>
                <a:cs typeface="Helvetica Neue Light" charset="0"/>
              </a:rPr>
              <a:t>Última</a:t>
            </a:r>
            <a:r>
              <a:rPr lang="en-US" sz="36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Light" charset="0"/>
                <a:ea typeface="Helvetica Neue Light" charset="0"/>
                <a:cs typeface="Helvetica Neue Light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Light" charset="0"/>
                <a:ea typeface="Helvetica Neue Light" charset="0"/>
                <a:cs typeface="Helvetica Neue Light" charset="0"/>
              </a:rPr>
              <a:t>versión</a:t>
            </a:r>
            <a:endParaRPr lang="en-US" sz="36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8337" y="3482517"/>
            <a:ext cx="46917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Por</a:t>
            </a:r>
            <a:r>
              <a:rPr lang="en-US" sz="4400" dirty="0" smtClean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: Lars </a:t>
            </a:r>
            <a:r>
              <a:rPr lang="en-US" sz="4400" dirty="0" err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rPr>
              <a:t>Brinkhoff</a:t>
            </a:r>
            <a:endParaRPr lang="en-US" sz="4400" dirty="0">
              <a:solidFill>
                <a:schemeClr val="bg1"/>
              </a:solidFill>
              <a:latin typeface="Helvetica Neue Light" charset="0"/>
              <a:ea typeface="Helvetica Neue Light" charset="0"/>
              <a:cs typeface="Helvetica Neue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6618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91978" y="1977080"/>
            <a:ext cx="11500022" cy="41271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800" marR="0" lvl="0" indent="-6858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s-ES_tradnl" sz="36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Servidor web, mediante un script </a:t>
            </a:r>
            <a:r>
              <a:rPr lang="es-ES_tradnl" sz="3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php</a:t>
            </a:r>
            <a:r>
              <a:rPr lang="es-ES_tradnl" sz="36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, útil para acceder a páginas web.</a:t>
            </a:r>
          </a:p>
          <a:p>
            <a:pPr marL="685800" marR="0" lvl="0" indent="-6858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s-ES_tradnl" sz="36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  <a:p>
            <a:pPr marL="685800" marR="0" lvl="0" indent="-6858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s-ES_tradnl" sz="36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Servidor independiente, útil para correr programas.</a:t>
            </a:r>
            <a:endParaRPr lang="es-ES_tradnl" sz="36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457642" y="-188099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Servidor</a:t>
            </a:r>
            <a:endParaRPr lang="en-US" sz="96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11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29946" y="1971582"/>
            <a:ext cx="8889529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38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Alternativas</a:t>
            </a:r>
            <a:endParaRPr lang="en-US" sz="138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462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89902" y="1260387"/>
            <a:ext cx="8567352" cy="41271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800" marR="0" lvl="0" indent="-6858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s-ES_tradnl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HTTP </a:t>
            </a:r>
            <a:r>
              <a:rPr lang="es-ES_tradnl" sz="5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Tunnel</a:t>
            </a:r>
            <a:r>
              <a:rPr lang="es-ES_tradnl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es-ES_tradnl" sz="5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Client</a:t>
            </a:r>
            <a:endParaRPr lang="es-ES_tradnl" sz="54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  <a:p>
            <a:pPr marL="685800" marR="0" lvl="0" indent="-6858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s-ES_tradnl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Barba </a:t>
            </a:r>
            <a:r>
              <a:rPr lang="es-ES_tradnl" sz="5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Tunnel</a:t>
            </a:r>
            <a:endParaRPr lang="es-ES_tradnl" sz="54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  <a:p>
            <a:pPr marL="685800" marR="0" lvl="0" indent="-68580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s-ES_tradnl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Port </a:t>
            </a:r>
            <a:r>
              <a:rPr lang="es-ES_tradnl" sz="5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Tunnel</a:t>
            </a:r>
            <a:endParaRPr lang="es-ES_tradnl" sz="54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445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45088" y="2095150"/>
            <a:ext cx="11467972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Aplicación gratuita y de código libre que permite trasgredir las restricciones de un firewall o un proxy </a:t>
            </a:r>
            <a:r>
              <a:rPr lang="es-ES_tradnl" sz="48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mendiante</a:t>
            </a:r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 dos mecanismos: ”</a:t>
            </a:r>
            <a:r>
              <a:rPr lang="es-ES_tradnl" sz="48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tunneling</a:t>
            </a:r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” y “</a:t>
            </a:r>
            <a:r>
              <a:rPr lang="es-ES_tradnl" sz="48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port</a:t>
            </a:r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es-ES_tradnl" sz="48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forwarding</a:t>
            </a:r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”.</a:t>
            </a:r>
            <a:endParaRPr lang="es-ES_tradnl" sz="48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895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462212" y="1897442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Qué</a:t>
            </a:r>
            <a:r>
              <a:rPr lang="en-U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 </a:t>
            </a:r>
            <a:r>
              <a:rPr lang="en-US" sz="96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es</a:t>
            </a:r>
            <a:r>
              <a:rPr lang="en-US" sz="96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 Tunneling</a:t>
            </a:r>
            <a:endParaRPr lang="en-US" sz="96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2085975" y="1296466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7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¿</a:t>
            </a:r>
            <a:endParaRPr lang="en-US" sz="287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010399" y="2148953"/>
            <a:ext cx="726757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7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?</a:t>
            </a:r>
            <a:endParaRPr lang="en-US" sz="287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42795" y="1922156"/>
            <a:ext cx="11196124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Técnica mediante la cual, distintos protocolos no soportados (o no permitidos) son encapsulados en protocolos que son soportados (o permitidos) por la configuración de la red.</a:t>
            </a:r>
            <a:endParaRPr lang="es-ES_tradnl" sz="48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311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42795" y="1477313"/>
            <a:ext cx="11196124" cy="3663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80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HTTP </a:t>
            </a:r>
            <a:r>
              <a:rPr lang="es-ES_tradnl" sz="80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tunneling</a:t>
            </a:r>
            <a:endParaRPr lang="es-ES_tradnl" sz="80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  <a:p>
            <a:pPr algn="ctr"/>
            <a:r>
              <a:rPr lang="es-ES_tradnl" sz="80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SSH </a:t>
            </a:r>
            <a:r>
              <a:rPr lang="es-ES_tradnl" sz="80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tunneling</a:t>
            </a:r>
            <a:endParaRPr lang="es-ES_tradnl" sz="80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  <a:p>
            <a:pPr algn="ctr"/>
            <a:r>
              <a:rPr lang="es-ES_tradnl" sz="80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ICMP </a:t>
            </a:r>
            <a:r>
              <a:rPr lang="es-ES_tradnl" sz="80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tunneling</a:t>
            </a:r>
            <a:endParaRPr lang="es-ES_tradnl" sz="80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561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15789" y="1946869"/>
            <a:ext cx="10948989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El objetivo es emplear protocolos y puertos disponibles en una red para transmitir datos mediante puertos o protocolos que no son soportados o permitidos por </a:t>
            </a:r>
            <a:r>
              <a:rPr lang="es-ES_tradnl" sz="480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dicha </a:t>
            </a:r>
            <a:r>
              <a:rPr lang="es-ES_tradnl" sz="480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red.</a:t>
            </a:r>
            <a:endParaRPr lang="es-ES_tradnl" sz="48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44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42795" y="1477313"/>
            <a:ext cx="11196124" cy="3663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80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HTTP </a:t>
            </a:r>
            <a:r>
              <a:rPr lang="es-ES_tradnl" sz="80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tunneling</a:t>
            </a:r>
            <a:endParaRPr lang="es-ES_tradnl" sz="80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  <a:p>
            <a:pPr algn="ctr"/>
            <a:r>
              <a:rPr lang="es-ES_tradnl" sz="80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SSH </a:t>
            </a:r>
            <a:r>
              <a:rPr lang="es-ES_tradnl" sz="80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tunneling</a:t>
            </a:r>
            <a:endParaRPr lang="es-ES_tradnl" sz="80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  <a:p>
            <a:pPr algn="ctr"/>
            <a:r>
              <a:rPr lang="es-ES_tradnl" sz="80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ICMP </a:t>
            </a:r>
            <a:r>
              <a:rPr lang="es-ES_tradnl" sz="80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tunneling</a:t>
            </a:r>
            <a:endParaRPr lang="es-ES_tradnl" sz="8000" dirty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708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70703" y="2070437"/>
            <a:ext cx="11417644" cy="3663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Es posible disfrazar protocolos de la familia TCP/IP mediante un método GET o POST de HTTP.</a:t>
            </a:r>
            <a:endParaRPr lang="es-ES_tradnl" sz="54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" y="-495649"/>
            <a:ext cx="12192000" cy="3663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_tradnl" sz="8000" dirty="0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HTTP </a:t>
            </a:r>
            <a:r>
              <a:rPr lang="es-ES_tradnl" sz="80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Helvetica Neue Thin" charset="0"/>
                <a:ea typeface="Helvetica Neue Thin" charset="0"/>
                <a:cs typeface="Helvetica Neue Thin" charset="0"/>
              </a:rPr>
              <a:t>tunneling</a:t>
            </a:r>
            <a:endParaRPr lang="es-ES_tradnl" sz="8000" dirty="0" smtClean="0">
              <a:solidFill>
                <a:schemeClr val="bg1">
                  <a:lumMod val="9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Helvetica Neue Thin" charset="0"/>
              <a:ea typeface="Helvetica Neue Thin" charset="0"/>
              <a:cs typeface="Helvetica Neue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267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332</Words>
  <Application>Microsoft Macintosh PowerPoint</Application>
  <PresentationFormat>Widescreen</PresentationFormat>
  <Paragraphs>48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Calibri</vt:lpstr>
      <vt:lpstr>Calibri Light</vt:lpstr>
      <vt:lpstr>Helvetica Neue Light</vt:lpstr>
      <vt:lpstr>Helvetica Neue Thin</vt:lpstr>
      <vt:lpstr>Arial</vt:lpstr>
      <vt:lpstr>Office Theme</vt:lpstr>
      <vt:lpstr>HTTP Tunnel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 Tunnel</dc:title>
  <dc:creator>Rubén Ibrahim Zuzuarregui Hidalgo</dc:creator>
  <cp:lastModifiedBy>Rubén Ibrahim Zuzuarregui Hidalgo</cp:lastModifiedBy>
  <cp:revision>13</cp:revision>
  <dcterms:created xsi:type="dcterms:W3CDTF">2017-04-20T22:34:58Z</dcterms:created>
  <dcterms:modified xsi:type="dcterms:W3CDTF">2017-04-21T06:28:57Z</dcterms:modified>
</cp:coreProperties>
</file>