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6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440FA-EE4A-4908-9E26-738663A309A5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90719-CB1F-48FA-8725-D56D37960D3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275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090719-CB1F-48FA-8725-D56D37960D3B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63028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790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5781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4440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9057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07983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1301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00304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0070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67584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18715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438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0257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4020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0076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71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3019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72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8AD1FD5-9F3A-4257-9107-AF46F7D66AC7}" type="datetimeFigureOut">
              <a:rPr lang="es-MX" smtClean="0"/>
              <a:t>28/04/2017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3184C8B-AC86-4312-BBB0-BD8075EBA1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92414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acebook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IPTABLES</a:t>
            </a: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Jose Ivander Shvartz Noguez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A01331933</a:t>
            </a:r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1220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507067"/>
          </a:xfrm>
        </p:spPr>
        <p:txBody>
          <a:bodyPr/>
          <a:lstStyle/>
          <a:p>
            <a:r>
              <a:rPr lang="en-US" dirty="0" smtClean="0"/>
              <a:t>EJEMPLO</a:t>
            </a:r>
            <a:endParaRPr lang="es-MX" dirty="0"/>
          </a:p>
        </p:txBody>
      </p:sp>
      <p:sp>
        <p:nvSpPr>
          <p:cNvPr id="5" name="Marcador de contenido 2"/>
          <p:cNvSpPr>
            <a:spLocks noGrp="1"/>
          </p:cNvSpPr>
          <p:nvPr>
            <p:ph idx="1"/>
          </p:nvPr>
        </p:nvSpPr>
        <p:spPr>
          <a:xfrm>
            <a:off x="0" y="1350818"/>
            <a:ext cx="8534400" cy="5186548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s-MX" altLang="es-MX" dirty="0" smtClean="0">
                <a:solidFill>
                  <a:schemeClr val="tx1"/>
                </a:solidFill>
              </a:rPr>
              <a:t>Bloquear un dominio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MX" altLang="es-MX" dirty="0" smtClean="0">
              <a:solidFill>
                <a:schemeClr val="tx1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s-MX" altLang="es-MX" dirty="0" smtClean="0">
                <a:solidFill>
                  <a:schemeClr val="tx1"/>
                </a:solidFill>
              </a:rPr>
              <a:t># </a:t>
            </a:r>
            <a:r>
              <a:rPr lang="es-MX" altLang="es-MX" dirty="0">
                <a:solidFill>
                  <a:schemeClr val="tx1"/>
                </a:solidFill>
              </a:rPr>
              <a:t>host -t a </a:t>
            </a:r>
            <a:r>
              <a:rPr lang="es-MX" altLang="es-MX" dirty="0" smtClean="0">
                <a:solidFill>
                  <a:schemeClr val="tx1"/>
                </a:solidFill>
                <a:hlinkClick r:id="rId3"/>
              </a:rPr>
              <a:t>www.facebook.com</a:t>
            </a:r>
            <a:endParaRPr lang="es-MX" altLang="es-MX" dirty="0" smtClean="0">
              <a:solidFill>
                <a:schemeClr val="tx1"/>
              </a:solidFill>
            </a:endParaRPr>
          </a:p>
          <a:p>
            <a:pPr mar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MX" altLang="es-MX" dirty="0">
              <a:solidFill>
                <a:schemeClr val="tx1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s-MX" altLang="es-MX" dirty="0">
                <a:solidFill>
                  <a:schemeClr val="tx1"/>
                </a:solidFill>
              </a:rPr>
              <a:t># </a:t>
            </a:r>
            <a:r>
              <a:rPr lang="es-MX" altLang="es-MX" dirty="0" err="1">
                <a:solidFill>
                  <a:schemeClr val="tx1"/>
                </a:solidFill>
              </a:rPr>
              <a:t>iptables</a:t>
            </a:r>
            <a:r>
              <a:rPr lang="es-MX" altLang="es-MX" dirty="0">
                <a:solidFill>
                  <a:schemeClr val="tx1"/>
                </a:solidFill>
              </a:rPr>
              <a:t> -A OUTPUT -p </a:t>
            </a:r>
            <a:r>
              <a:rPr lang="es-MX" altLang="es-MX" dirty="0" err="1">
                <a:solidFill>
                  <a:schemeClr val="tx1"/>
                </a:solidFill>
              </a:rPr>
              <a:t>tcp</a:t>
            </a:r>
            <a:r>
              <a:rPr lang="es-MX" altLang="es-MX" dirty="0">
                <a:solidFill>
                  <a:schemeClr val="tx1"/>
                </a:solidFill>
              </a:rPr>
              <a:t> -d </a:t>
            </a:r>
            <a:r>
              <a:rPr lang="es-MX" altLang="es-MX" dirty="0" smtClean="0">
                <a:solidFill>
                  <a:schemeClr val="tx1"/>
                </a:solidFill>
              </a:rPr>
              <a:t>31.13.66.36 </a:t>
            </a:r>
            <a:r>
              <a:rPr lang="es-MX" altLang="es-MX" dirty="0">
                <a:solidFill>
                  <a:schemeClr val="tx1"/>
                </a:solidFill>
              </a:rPr>
              <a:t>-j </a:t>
            </a:r>
            <a:r>
              <a:rPr lang="es-MX" altLang="es-MX" dirty="0" smtClean="0">
                <a:solidFill>
                  <a:schemeClr val="tx1"/>
                </a:solidFill>
              </a:rPr>
              <a:t>DROP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endParaRPr lang="en-US" altLang="es-MX" dirty="0">
              <a:solidFill>
                <a:schemeClr val="tx1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s-MX" altLang="es-MX" dirty="0">
                <a:solidFill>
                  <a:schemeClr val="tx1"/>
                </a:solidFill>
                <a:latin typeface="Arial Unicode MS" panose="020B0604020202020204" pitchFamily="34" charset="-128"/>
              </a:rPr>
              <a:t># </a:t>
            </a:r>
            <a:r>
              <a:rPr lang="es-MX" altLang="es-MX" dirty="0" err="1">
                <a:solidFill>
                  <a:schemeClr val="tx1"/>
                </a:solidFill>
                <a:latin typeface="Arial Unicode MS" panose="020B0604020202020204" pitchFamily="34" charset="-128"/>
              </a:rPr>
              <a:t>iptables</a:t>
            </a:r>
            <a:r>
              <a:rPr lang="es-MX" altLang="es-MX" dirty="0">
                <a:solidFill>
                  <a:schemeClr val="tx1"/>
                </a:solidFill>
                <a:latin typeface="Arial Unicode MS" panose="020B0604020202020204" pitchFamily="34" charset="-128"/>
              </a:rPr>
              <a:t> -A OUTPUT -p </a:t>
            </a:r>
            <a:r>
              <a:rPr lang="es-MX" altLang="es-MX" dirty="0" err="1">
                <a:solidFill>
                  <a:schemeClr val="tx1"/>
                </a:solidFill>
                <a:latin typeface="Arial Unicode MS" panose="020B0604020202020204" pitchFamily="34" charset="-128"/>
              </a:rPr>
              <a:t>tcp</a:t>
            </a:r>
            <a:r>
              <a:rPr lang="es-MX" altLang="es-MX" dirty="0">
                <a:solidFill>
                  <a:schemeClr val="tx1"/>
                </a:solidFill>
                <a:latin typeface="Arial Unicode MS" panose="020B0604020202020204" pitchFamily="34" charset="-128"/>
              </a:rPr>
              <a:t> -d facebook.com -j </a:t>
            </a:r>
            <a:r>
              <a:rPr lang="es-MX" altLang="es-MX" dirty="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DROP</a:t>
            </a: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es-MX" altLang="es-MX" dirty="0" smtClean="0">
              <a:solidFill>
                <a:schemeClr val="tx1"/>
              </a:solidFill>
              <a:latin typeface="Arial Unicode MS" panose="020B0604020202020204" pitchFamily="34" charset="-128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s-MX" altLang="es-MX" dirty="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# </a:t>
            </a:r>
            <a:r>
              <a:rPr lang="es-MX" altLang="es-MX" dirty="0" err="1" smtClean="0">
                <a:solidFill>
                  <a:schemeClr val="tx1"/>
                </a:solidFill>
                <a:latin typeface="Arial Unicode MS" panose="020B0604020202020204" pitchFamily="34" charset="-128"/>
              </a:rPr>
              <a:t>iptables</a:t>
            </a:r>
            <a:r>
              <a:rPr lang="es-MX" altLang="es-MX" dirty="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 </a:t>
            </a:r>
            <a:r>
              <a:rPr lang="es-MX" altLang="es-MX" dirty="0">
                <a:solidFill>
                  <a:schemeClr val="tx1"/>
                </a:solidFill>
                <a:latin typeface="Arial Unicode MS" panose="020B0604020202020204" pitchFamily="34" charset="-128"/>
              </a:rPr>
              <a:t>-D </a:t>
            </a:r>
            <a:r>
              <a:rPr lang="es-MX" altLang="es-MX" dirty="0" smtClean="0">
                <a:solidFill>
                  <a:schemeClr val="tx1"/>
                </a:solidFill>
                <a:latin typeface="Arial Unicode MS" panose="020B0604020202020204" pitchFamily="34" charset="-128"/>
              </a:rPr>
              <a:t>OUTPUT </a:t>
            </a:r>
            <a:r>
              <a:rPr lang="es-MX" altLang="es-MX" dirty="0">
                <a:solidFill>
                  <a:schemeClr val="tx1"/>
                </a:solidFill>
                <a:latin typeface="Arial Unicode MS" panose="020B0604020202020204" pitchFamily="34" charset="-128"/>
              </a:rPr>
              <a:t>1</a:t>
            </a:r>
            <a:endParaRPr lang="es-MX" altLang="es-MX" sz="2100" dirty="0">
              <a:solidFill>
                <a:schemeClr val="tx1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endParaRPr lang="es-MX" altLang="es-MX" sz="2100" dirty="0">
              <a:solidFill>
                <a:schemeClr val="tx1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s-MX" altLang="es-MX" dirty="0">
                <a:solidFill>
                  <a:schemeClr val="tx1"/>
                </a:solidFill>
              </a:rPr>
              <a:t>Bloquear tráfico de una dirección MAC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s-MX" altLang="es-MX" dirty="0" smtClean="0">
                <a:solidFill>
                  <a:schemeClr val="tx1"/>
                </a:solidFill>
              </a:rPr>
              <a:t># </a:t>
            </a:r>
            <a:r>
              <a:rPr lang="es-MX" altLang="es-MX" dirty="0" err="1">
                <a:solidFill>
                  <a:schemeClr val="tx1"/>
                </a:solidFill>
              </a:rPr>
              <a:t>iptables</a:t>
            </a:r>
            <a:r>
              <a:rPr lang="es-MX" altLang="es-MX" dirty="0">
                <a:solidFill>
                  <a:schemeClr val="tx1"/>
                </a:solidFill>
              </a:rPr>
              <a:t> -A INPUT -p </a:t>
            </a:r>
            <a:r>
              <a:rPr lang="es-MX" altLang="es-MX" dirty="0" err="1">
                <a:solidFill>
                  <a:schemeClr val="tx1"/>
                </a:solidFill>
              </a:rPr>
              <a:t>tcp</a:t>
            </a:r>
            <a:r>
              <a:rPr lang="es-MX" altLang="es-MX" dirty="0">
                <a:solidFill>
                  <a:schemeClr val="tx1"/>
                </a:solidFill>
              </a:rPr>
              <a:t> --</a:t>
            </a:r>
            <a:r>
              <a:rPr lang="es-MX" altLang="es-MX" dirty="0" err="1">
                <a:solidFill>
                  <a:schemeClr val="tx1"/>
                </a:solidFill>
              </a:rPr>
              <a:t>destination-port</a:t>
            </a:r>
            <a:r>
              <a:rPr lang="es-MX" altLang="es-MX" dirty="0">
                <a:solidFill>
                  <a:schemeClr val="tx1"/>
                </a:solidFill>
              </a:rPr>
              <a:t> 22 -m </a:t>
            </a:r>
            <a:r>
              <a:rPr lang="es-MX" altLang="es-MX" dirty="0" err="1">
                <a:solidFill>
                  <a:schemeClr val="tx1"/>
                </a:solidFill>
              </a:rPr>
              <a:t>mac</a:t>
            </a:r>
            <a:r>
              <a:rPr lang="es-MX" altLang="es-MX" dirty="0">
                <a:solidFill>
                  <a:schemeClr val="tx1"/>
                </a:solidFill>
              </a:rPr>
              <a:t> --</a:t>
            </a:r>
            <a:r>
              <a:rPr lang="es-MX" altLang="es-MX" dirty="0" err="1">
                <a:solidFill>
                  <a:schemeClr val="tx1"/>
                </a:solidFill>
              </a:rPr>
              <a:t>mac</a:t>
            </a:r>
            <a:r>
              <a:rPr lang="es-MX" altLang="es-MX" dirty="0">
                <a:solidFill>
                  <a:schemeClr val="tx1"/>
                </a:solidFill>
              </a:rPr>
              <a:t>-source 00:0F:EA:91:04:07 -j </a:t>
            </a:r>
            <a:r>
              <a:rPr lang="es-MX" altLang="es-MX" dirty="0" smtClean="0">
                <a:solidFill>
                  <a:schemeClr val="tx1"/>
                </a:solidFill>
              </a:rPr>
              <a:t>ACCEPT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r>
              <a:rPr lang="es-MX" altLang="es-MX" dirty="0">
                <a:solidFill>
                  <a:schemeClr val="tx1"/>
                </a:solidFill>
              </a:rPr>
              <a:t># </a:t>
            </a:r>
            <a:r>
              <a:rPr lang="es-MX" altLang="es-MX" dirty="0" err="1">
                <a:solidFill>
                  <a:schemeClr val="tx1"/>
                </a:solidFill>
              </a:rPr>
              <a:t>iptables</a:t>
            </a:r>
            <a:r>
              <a:rPr lang="es-MX" altLang="es-MX" dirty="0">
                <a:solidFill>
                  <a:schemeClr val="tx1"/>
                </a:solidFill>
              </a:rPr>
              <a:t> -A INPUT -m </a:t>
            </a:r>
            <a:r>
              <a:rPr lang="es-MX" altLang="es-MX" dirty="0" err="1">
                <a:solidFill>
                  <a:schemeClr val="tx1"/>
                </a:solidFill>
              </a:rPr>
              <a:t>mac</a:t>
            </a:r>
            <a:r>
              <a:rPr lang="es-MX" altLang="es-MX" dirty="0">
                <a:solidFill>
                  <a:schemeClr val="tx1"/>
                </a:solidFill>
              </a:rPr>
              <a:t> --</a:t>
            </a:r>
            <a:r>
              <a:rPr lang="es-MX" altLang="es-MX" dirty="0" err="1">
                <a:solidFill>
                  <a:schemeClr val="tx1"/>
                </a:solidFill>
              </a:rPr>
              <a:t>mac</a:t>
            </a:r>
            <a:r>
              <a:rPr lang="es-MX" altLang="es-MX" dirty="0">
                <a:solidFill>
                  <a:schemeClr val="tx1"/>
                </a:solidFill>
              </a:rPr>
              <a:t>-source 00:0F:EA:91:04:08 -j DROP 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endParaRPr lang="es-MX" altLang="es-MX" dirty="0">
              <a:solidFill>
                <a:schemeClr val="tx1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endParaRPr lang="es-MX" altLang="es-MX" sz="2100" dirty="0">
              <a:solidFill>
                <a:schemeClr val="tx1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</a:pPr>
            <a:endParaRPr lang="es-MX" altLang="es-MX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09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93371" y="537358"/>
            <a:ext cx="4937655" cy="632064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Herramienta defensive </a:t>
            </a:r>
            <a:r>
              <a:rPr lang="es-MX" dirty="0" smtClean="0">
                <a:solidFill>
                  <a:schemeClr val="tx1"/>
                </a:solidFill>
              </a:rPr>
              <a:t>incluida</a:t>
            </a:r>
            <a:r>
              <a:rPr lang="en-US" dirty="0" smtClean="0">
                <a:solidFill>
                  <a:schemeClr val="tx1"/>
                </a:solidFill>
              </a:rPr>
              <a:t> no </a:t>
            </a:r>
            <a:r>
              <a:rPr lang="es-MX" dirty="0" smtClean="0">
                <a:solidFill>
                  <a:schemeClr val="tx1"/>
                </a:solidFill>
              </a:rPr>
              <a:t>solamente</a:t>
            </a:r>
            <a:r>
              <a:rPr lang="en-US" dirty="0" smtClean="0">
                <a:solidFill>
                  <a:schemeClr val="tx1"/>
                </a:solidFill>
              </a:rPr>
              <a:t> en Kali Linux, </a:t>
            </a:r>
            <a:r>
              <a:rPr lang="es-MX" dirty="0" smtClean="0">
                <a:solidFill>
                  <a:schemeClr val="tx1"/>
                </a:solidFill>
              </a:rPr>
              <a:t>sino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defecto</a:t>
            </a:r>
            <a:r>
              <a:rPr lang="en-US" dirty="0" smtClean="0">
                <a:solidFill>
                  <a:schemeClr val="tx1"/>
                </a:solidFill>
              </a:rPr>
              <a:t> en </a:t>
            </a:r>
            <a:r>
              <a:rPr lang="en-US" u="sng" dirty="0" smtClean="0">
                <a:solidFill>
                  <a:schemeClr val="tx1"/>
                </a:solidFill>
              </a:rPr>
              <a:t>la mayor</a:t>
            </a:r>
            <a:r>
              <a:rPr lang="es-MX" u="sng" dirty="0" err="1" smtClean="0">
                <a:solidFill>
                  <a:schemeClr val="tx1"/>
                </a:solidFill>
              </a:rPr>
              <a:t>ía</a:t>
            </a:r>
            <a:r>
              <a:rPr lang="es-MX" u="sng" dirty="0" smtClean="0">
                <a:solidFill>
                  <a:schemeClr val="tx1"/>
                </a:solidFill>
              </a:rPr>
              <a:t> de las distribuciones de </a:t>
            </a:r>
            <a:r>
              <a:rPr lang="es-MX" dirty="0" smtClean="0">
                <a:solidFill>
                  <a:schemeClr val="tx1"/>
                </a:solidFill>
              </a:rPr>
              <a:t>Linux.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Permite configurar el firewall que provee el </a:t>
            </a:r>
            <a:r>
              <a:rPr lang="es-MX" dirty="0" err="1">
                <a:solidFill>
                  <a:schemeClr val="tx1"/>
                </a:solidFill>
              </a:rPr>
              <a:t>K</a:t>
            </a:r>
            <a:r>
              <a:rPr lang="es-MX" dirty="0" err="1" smtClean="0">
                <a:solidFill>
                  <a:schemeClr val="tx1"/>
                </a:solidFill>
              </a:rPr>
              <a:t>ernel</a:t>
            </a:r>
            <a:r>
              <a:rPr lang="es-MX" dirty="0" smtClean="0">
                <a:solidFill>
                  <a:schemeClr val="tx1"/>
                </a:solidFill>
              </a:rPr>
              <a:t> de Linux, definiendo reglas.</a:t>
            </a:r>
          </a:p>
          <a:p>
            <a:r>
              <a:rPr lang="es-MX" dirty="0" err="1" smtClean="0">
                <a:solidFill>
                  <a:schemeClr val="tx1"/>
                </a:solidFill>
              </a:rPr>
              <a:t>Iptables</a:t>
            </a:r>
            <a:r>
              <a:rPr lang="es-MX" dirty="0" smtClean="0">
                <a:solidFill>
                  <a:schemeClr val="tx1"/>
                </a:solidFill>
              </a:rPr>
              <a:t> también hacer referencia al componente del </a:t>
            </a:r>
            <a:r>
              <a:rPr lang="es-MX" dirty="0" err="1" smtClean="0">
                <a:solidFill>
                  <a:schemeClr val="tx1"/>
                </a:solidFill>
              </a:rPr>
              <a:t>Kernel</a:t>
            </a:r>
            <a:r>
              <a:rPr lang="es-MX" dirty="0" smtClean="0">
                <a:solidFill>
                  <a:schemeClr val="tx1"/>
                </a:solidFill>
              </a:rPr>
              <a:t> encargado del protocolo IPv4.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Forma de la totalidad de </a:t>
            </a:r>
            <a:r>
              <a:rPr lang="es-MX" dirty="0" err="1" smtClean="0">
                <a:solidFill>
                  <a:schemeClr val="tx1"/>
                </a:solidFill>
              </a:rPr>
              <a:t>Netfilter</a:t>
            </a:r>
            <a:r>
              <a:rPr lang="es-MX" dirty="0" smtClean="0">
                <a:solidFill>
                  <a:schemeClr val="tx1"/>
                </a:solidFill>
              </a:rPr>
              <a:t>, un framework encargado de las operaciones de red, junto con ip6tables para IPv6, </a:t>
            </a:r>
            <a:r>
              <a:rPr lang="es-MX" dirty="0" err="1" smtClean="0">
                <a:solidFill>
                  <a:schemeClr val="tx1"/>
                </a:solidFill>
              </a:rPr>
              <a:t>arptables</a:t>
            </a:r>
            <a:r>
              <a:rPr lang="es-MX" dirty="0" smtClean="0">
                <a:solidFill>
                  <a:schemeClr val="tx1"/>
                </a:solidFill>
              </a:rPr>
              <a:t> para ARP y </a:t>
            </a:r>
            <a:r>
              <a:rPr lang="es-MX" dirty="0" err="1" smtClean="0">
                <a:solidFill>
                  <a:schemeClr val="tx1"/>
                </a:solidFill>
              </a:rPr>
              <a:t>ebtables</a:t>
            </a:r>
            <a:r>
              <a:rPr lang="es-MX" dirty="0" smtClean="0">
                <a:solidFill>
                  <a:schemeClr val="tx1"/>
                </a:solidFill>
              </a:rPr>
              <a:t> para los </a:t>
            </a:r>
            <a:r>
              <a:rPr lang="es-MX" dirty="0" err="1" smtClean="0">
                <a:solidFill>
                  <a:schemeClr val="tx1"/>
                </a:solidFill>
              </a:rPr>
              <a:t>frames</a:t>
            </a:r>
            <a:r>
              <a:rPr lang="es-MX" dirty="0" smtClean="0">
                <a:solidFill>
                  <a:schemeClr val="tx1"/>
                </a:solidFill>
              </a:rPr>
              <a:t> de Ethernet.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209" y="3124319"/>
            <a:ext cx="5736552" cy="2799112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6515169" y="418914"/>
            <a:ext cx="8534400" cy="1507067"/>
          </a:xfrm>
        </p:spPr>
        <p:txBody>
          <a:bodyPr/>
          <a:lstStyle/>
          <a:p>
            <a:r>
              <a:rPr lang="es-MX" dirty="0" smtClean="0"/>
              <a:t>Que es </a:t>
            </a:r>
            <a:r>
              <a:rPr lang="es-MX" dirty="0" err="1" smtClean="0"/>
              <a:t>IPTABles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58283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48846" y="1119808"/>
            <a:ext cx="6695293" cy="5466521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Creado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originalmente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por</a:t>
            </a:r>
            <a:r>
              <a:rPr lang="en-US" dirty="0" smtClean="0">
                <a:solidFill>
                  <a:schemeClr val="tx1"/>
                </a:solidFill>
              </a:rPr>
              <a:t> Rusty Russell, </a:t>
            </a:r>
            <a:r>
              <a:rPr lang="en-US" dirty="0" err="1" smtClean="0">
                <a:solidFill>
                  <a:schemeClr val="tx1"/>
                </a:solidFill>
              </a:rPr>
              <a:t>como</a:t>
            </a:r>
            <a:r>
              <a:rPr lang="en-US" dirty="0" smtClean="0">
                <a:solidFill>
                  <a:schemeClr val="tx1"/>
                </a:solidFill>
              </a:rPr>
              <a:t> parte del </a:t>
            </a:r>
            <a:r>
              <a:rPr lang="en-US" dirty="0" err="1" smtClean="0">
                <a:solidFill>
                  <a:schemeClr val="tx1"/>
                </a:solidFill>
              </a:rPr>
              <a:t>Netfilter</a:t>
            </a:r>
            <a:r>
              <a:rPr lang="en-US" dirty="0" smtClean="0">
                <a:solidFill>
                  <a:schemeClr val="tx1"/>
                </a:solidFill>
              </a:rPr>
              <a:t> Core Team.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Ha </a:t>
            </a:r>
            <a:r>
              <a:rPr lang="en-US" dirty="0" err="1" smtClean="0">
                <a:solidFill>
                  <a:schemeClr val="tx1"/>
                </a:solidFill>
              </a:rPr>
              <a:t>sido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mantenida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por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otros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miembros</a:t>
            </a:r>
            <a:r>
              <a:rPr lang="en-US" dirty="0" smtClean="0">
                <a:solidFill>
                  <a:schemeClr val="tx1"/>
                </a:solidFill>
              </a:rPr>
              <a:t> del NCT: </a:t>
            </a:r>
            <a:r>
              <a:rPr lang="en-US" dirty="0" err="1" smtClean="0">
                <a:solidFill>
                  <a:schemeClr val="tx1"/>
                </a:solidFill>
              </a:rPr>
              <a:t>Harald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Welte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s-MX" dirty="0" err="1">
                <a:solidFill>
                  <a:schemeClr val="tx1"/>
                </a:solidFill>
              </a:rPr>
              <a:t>Joszef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err="1" smtClean="0">
                <a:solidFill>
                  <a:schemeClr val="tx1"/>
                </a:solidFill>
              </a:rPr>
              <a:t>Kadlecsik</a:t>
            </a:r>
            <a:r>
              <a:rPr lang="es-MX" dirty="0">
                <a:solidFill>
                  <a:schemeClr val="tx1"/>
                </a:solidFill>
              </a:rPr>
              <a:t>, Patrick </a:t>
            </a:r>
            <a:r>
              <a:rPr lang="es-MX" dirty="0" err="1" smtClean="0">
                <a:solidFill>
                  <a:schemeClr val="tx1"/>
                </a:solidFill>
              </a:rPr>
              <a:t>McHardy</a:t>
            </a:r>
            <a:r>
              <a:rPr lang="es-MX" dirty="0">
                <a:solidFill>
                  <a:schemeClr val="tx1"/>
                </a:solidFill>
              </a:rPr>
              <a:t>, Pablo Neira </a:t>
            </a:r>
            <a:r>
              <a:rPr lang="es-MX" dirty="0" smtClean="0">
                <a:solidFill>
                  <a:schemeClr val="tx1"/>
                </a:solidFill>
              </a:rPr>
              <a:t>Ayuso.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La </a:t>
            </a:r>
            <a:r>
              <a:rPr lang="en-US" dirty="0" err="1" smtClean="0">
                <a:solidFill>
                  <a:schemeClr val="tx1"/>
                </a:solidFill>
              </a:rPr>
              <a:t>versi</a:t>
            </a:r>
            <a:r>
              <a:rPr lang="es-MX" dirty="0" err="1" smtClean="0">
                <a:solidFill>
                  <a:schemeClr val="tx1"/>
                </a:solidFill>
              </a:rPr>
              <a:t>ón</a:t>
            </a:r>
            <a:r>
              <a:rPr lang="es-MX" dirty="0" smtClean="0">
                <a:solidFill>
                  <a:schemeClr val="tx1"/>
                </a:solidFill>
              </a:rPr>
              <a:t> 1.0 (todavía una versión </a:t>
            </a:r>
            <a:r>
              <a:rPr lang="es-MX" dirty="0" err="1">
                <a:solidFill>
                  <a:schemeClr val="tx1"/>
                </a:solidFill>
              </a:rPr>
              <a:t>a</a:t>
            </a:r>
            <a:r>
              <a:rPr lang="es-MX" dirty="0" err="1" smtClean="0">
                <a:solidFill>
                  <a:schemeClr val="tx1"/>
                </a:solidFill>
              </a:rPr>
              <a:t>lpha</a:t>
            </a:r>
            <a:r>
              <a:rPr lang="es-MX" dirty="0" smtClean="0">
                <a:solidFill>
                  <a:schemeClr val="tx1"/>
                </a:solidFill>
              </a:rPr>
              <a:t>) se lanzó el 20 de Marzo del 2000, y la primera versión estable (1.1.0) se lanzó el 12 de mayo.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Hasta el día de hoy se sigue actualizando, siendo la versión más reciente la 1.6.1, lanzada el 27 de enero del 2017.</a:t>
            </a:r>
            <a:endParaRPr lang="es-MX" dirty="0">
              <a:solidFill>
                <a:schemeClr val="tx1"/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321" y="1945862"/>
            <a:ext cx="2794000" cy="4013200"/>
          </a:xfrm>
          <a:prstGeom prst="rect">
            <a:avLst/>
          </a:prstGeom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507067"/>
          </a:xfrm>
        </p:spPr>
        <p:txBody>
          <a:bodyPr/>
          <a:lstStyle/>
          <a:p>
            <a:r>
              <a:rPr lang="es-MX" dirty="0" smtClean="0"/>
              <a:t>Creador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53394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6915"/>
            <a:ext cx="12192001" cy="686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069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0" y="1398104"/>
            <a:ext cx="9190383" cy="2041571"/>
          </a:xfrm>
        </p:spPr>
        <p:txBody>
          <a:bodyPr>
            <a:normAutofit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Herramienta de código abierto, debido en parte a que forma parte del </a:t>
            </a:r>
            <a:r>
              <a:rPr lang="es-MX" dirty="0" err="1">
                <a:solidFill>
                  <a:schemeClr val="tx1"/>
                </a:solidFill>
              </a:rPr>
              <a:t>K</a:t>
            </a:r>
            <a:r>
              <a:rPr lang="es-MX" dirty="0" err="1" smtClean="0">
                <a:solidFill>
                  <a:schemeClr val="tx1"/>
                </a:solidFill>
              </a:rPr>
              <a:t>ernel</a:t>
            </a:r>
            <a:r>
              <a:rPr lang="es-MX" dirty="0" smtClean="0">
                <a:solidFill>
                  <a:schemeClr val="tx1"/>
                </a:solidFill>
              </a:rPr>
              <a:t> de Linux, siendo el sistema operativo en sí de código abierto.</a:t>
            </a:r>
          </a:p>
          <a:p>
            <a:r>
              <a:rPr lang="es-MX" dirty="0">
                <a:solidFill>
                  <a:schemeClr val="tx1"/>
                </a:solidFill>
              </a:rPr>
              <a:t>https://git.netfilter.org/iptables/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097" y="3929269"/>
            <a:ext cx="6088467" cy="1897131"/>
          </a:xfrm>
          <a:prstGeom prst="rect">
            <a:avLst/>
          </a:prstGeom>
        </p:spPr>
      </p:pic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507067"/>
          </a:xfrm>
        </p:spPr>
        <p:txBody>
          <a:bodyPr/>
          <a:lstStyle/>
          <a:p>
            <a:r>
              <a:rPr lang="es-MX" dirty="0" smtClean="0"/>
              <a:t>Disponibilidad del </a:t>
            </a:r>
            <a:r>
              <a:rPr lang="es-MX" dirty="0" err="1" smtClean="0"/>
              <a:t>codigo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853067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507067"/>
          </a:xfrm>
        </p:spPr>
        <p:txBody>
          <a:bodyPr/>
          <a:lstStyle/>
          <a:p>
            <a:r>
              <a:rPr lang="es-MX" dirty="0" smtClean="0"/>
              <a:t>Otras herramientas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0" y="1507067"/>
            <a:ext cx="12192000" cy="5350933"/>
          </a:xfrm>
        </p:spPr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Extensiones, relacionadas:</a:t>
            </a:r>
          </a:p>
          <a:p>
            <a:r>
              <a:rPr lang="es-MX" dirty="0" err="1" smtClean="0">
                <a:solidFill>
                  <a:schemeClr val="tx1"/>
                </a:solidFill>
              </a:rPr>
              <a:t>Abyle</a:t>
            </a:r>
            <a:r>
              <a:rPr lang="es-MX" dirty="0" smtClean="0">
                <a:solidFill>
                  <a:schemeClr val="tx1"/>
                </a:solidFill>
              </a:rPr>
              <a:t>-firewall, </a:t>
            </a:r>
            <a:r>
              <a:rPr lang="es-MX" dirty="0" err="1" smtClean="0">
                <a:solidFill>
                  <a:schemeClr val="tx1"/>
                </a:solidFill>
              </a:rPr>
              <a:t>wrapper</a:t>
            </a:r>
            <a:r>
              <a:rPr lang="es-MX" dirty="0" smtClean="0">
                <a:solidFill>
                  <a:schemeClr val="tx1"/>
                </a:solidFill>
              </a:rPr>
              <a:t> de </a:t>
            </a:r>
            <a:r>
              <a:rPr lang="es-MX" dirty="0" err="1" smtClean="0">
                <a:solidFill>
                  <a:schemeClr val="tx1"/>
                </a:solidFill>
              </a:rPr>
              <a:t>iptables</a:t>
            </a:r>
            <a:r>
              <a:rPr lang="es-MX" dirty="0" smtClean="0">
                <a:solidFill>
                  <a:schemeClr val="tx1"/>
                </a:solidFill>
              </a:rPr>
              <a:t> basado en Python / XML</a:t>
            </a:r>
          </a:p>
          <a:p>
            <a:r>
              <a:rPr lang="es-MX" dirty="0" err="1" smtClean="0">
                <a:solidFill>
                  <a:schemeClr val="tx1"/>
                </a:solidFill>
              </a:rPr>
              <a:t>FireHOL</a:t>
            </a:r>
            <a:r>
              <a:rPr lang="es-MX" dirty="0" smtClean="0">
                <a:solidFill>
                  <a:schemeClr val="tx1"/>
                </a:solidFill>
              </a:rPr>
              <a:t>, un Shell script diseñado para configurar </a:t>
            </a:r>
            <a:r>
              <a:rPr lang="es-MX" dirty="0" err="1" smtClean="0">
                <a:solidFill>
                  <a:schemeClr val="tx1"/>
                </a:solidFill>
              </a:rPr>
              <a:t>IPTables</a:t>
            </a:r>
            <a:r>
              <a:rPr lang="es-MX" dirty="0">
                <a:solidFill>
                  <a:schemeClr val="tx1"/>
                </a:solidFill>
              </a:rPr>
              <a:t> </a:t>
            </a:r>
            <a:r>
              <a:rPr lang="es-MX" dirty="0" smtClean="0">
                <a:solidFill>
                  <a:schemeClr val="tx1"/>
                </a:solidFill>
              </a:rPr>
              <a:t>fácilmente</a:t>
            </a:r>
          </a:p>
          <a:p>
            <a:r>
              <a:rPr lang="es-MX" dirty="0" err="1" smtClean="0">
                <a:solidFill>
                  <a:schemeClr val="tx1"/>
                </a:solidFill>
              </a:rPr>
              <a:t>IPFire</a:t>
            </a:r>
            <a:r>
              <a:rPr lang="es-MX" dirty="0" smtClean="0">
                <a:solidFill>
                  <a:schemeClr val="tx1"/>
                </a:solidFill>
              </a:rPr>
              <a:t>, distribución de Linux con interfaz web para configuración del firewall</a:t>
            </a:r>
          </a:p>
          <a:p>
            <a:r>
              <a:rPr lang="es-MX" dirty="0" err="1" smtClean="0">
                <a:solidFill>
                  <a:schemeClr val="tx1"/>
                </a:solidFill>
              </a:rPr>
              <a:t>NuFW</a:t>
            </a:r>
            <a:r>
              <a:rPr lang="es-MX" dirty="0" smtClean="0">
                <a:solidFill>
                  <a:schemeClr val="tx1"/>
                </a:solidFill>
              </a:rPr>
              <a:t>, una extensión para </a:t>
            </a:r>
            <a:r>
              <a:rPr lang="es-MX" dirty="0" err="1" smtClean="0">
                <a:solidFill>
                  <a:schemeClr val="tx1"/>
                </a:solidFill>
              </a:rPr>
              <a:t>Netfilter</a:t>
            </a:r>
            <a:r>
              <a:rPr lang="es-MX" dirty="0" smtClean="0">
                <a:solidFill>
                  <a:schemeClr val="tx1"/>
                </a:solidFill>
              </a:rPr>
              <a:t> que permite autenticación</a:t>
            </a:r>
          </a:p>
          <a:p>
            <a:r>
              <a:rPr lang="es-MX" dirty="0" err="1" smtClean="0">
                <a:solidFill>
                  <a:schemeClr val="tx1"/>
                </a:solidFill>
              </a:rPr>
              <a:t>Shorewall</a:t>
            </a:r>
            <a:r>
              <a:rPr lang="es-MX" dirty="0" smtClean="0">
                <a:solidFill>
                  <a:schemeClr val="tx1"/>
                </a:solidFill>
              </a:rPr>
              <a:t>, herramienta de configuración que facilita la creación de reglas</a:t>
            </a:r>
          </a:p>
          <a:p>
            <a:endParaRPr lang="es-MX" dirty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Otras: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NPF, PF: filtros de paquetes</a:t>
            </a:r>
          </a:p>
          <a:p>
            <a:r>
              <a:rPr lang="es-MX" dirty="0" err="1" smtClean="0">
                <a:solidFill>
                  <a:schemeClr val="tx1"/>
                </a:solidFill>
              </a:rPr>
              <a:t>IPFirewall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err="1" smtClean="0">
                <a:solidFill>
                  <a:schemeClr val="tx1"/>
                </a:solidFill>
              </a:rPr>
              <a:t>IPFilter</a:t>
            </a:r>
            <a:endParaRPr lang="es-MX" dirty="0" smtClean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66339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39757"/>
            <a:ext cx="8534400" cy="1507067"/>
          </a:xfrm>
        </p:spPr>
        <p:txBody>
          <a:bodyPr/>
          <a:lstStyle/>
          <a:p>
            <a:r>
              <a:rPr lang="es-MX" dirty="0" err="1" smtClean="0"/>
              <a:t>Explicacion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600200"/>
            <a:ext cx="8534400" cy="5257800"/>
          </a:xfrm>
        </p:spPr>
        <p:txBody>
          <a:bodyPr>
            <a:normAutofit fontScale="77500" lnSpcReduction="20000"/>
          </a:bodyPr>
          <a:lstStyle/>
          <a:p>
            <a:r>
              <a:rPr lang="es-MX" dirty="0" smtClean="0">
                <a:solidFill>
                  <a:schemeClr val="tx1"/>
                </a:solidFill>
              </a:rPr>
              <a:t>Cadenas: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INPUT: Paquetes dirigidos al equipo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OUTPUT: Paquetes que salen del equipo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FORWARD: Paquetes que pasan a través del equipo (cuando el equipo Linux se utiliza como </a:t>
            </a:r>
            <a:r>
              <a:rPr lang="es-MX" dirty="0" err="1" smtClean="0">
                <a:solidFill>
                  <a:schemeClr val="tx1"/>
                </a:solidFill>
              </a:rPr>
              <a:t>router</a:t>
            </a:r>
            <a:endParaRPr lang="es-MX" dirty="0" smtClean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RH-Firewall-1-INPUT: Cadena definida por el usuario</a:t>
            </a:r>
          </a:p>
          <a:p>
            <a:endParaRPr lang="es-MX" dirty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Reglas: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Los paquetes empiezan a compararse con las reglas en el orden definido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Se procede hasta que haga match con una regla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Cuando se hace match, se brinca a un target.</a:t>
            </a:r>
          </a:p>
          <a:p>
            <a:endParaRPr lang="es-MX" dirty="0">
              <a:solidFill>
                <a:schemeClr val="tx1"/>
              </a:solidFill>
            </a:endParaRPr>
          </a:p>
          <a:p>
            <a:r>
              <a:rPr lang="es-MX" dirty="0" smtClean="0">
                <a:solidFill>
                  <a:schemeClr val="tx1"/>
                </a:solidFill>
              </a:rPr>
              <a:t>Targets: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ACCEPT: Se deja pasar el paquete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REJECT: Se rechaza el paquete y se manda un mensaje de error</a:t>
            </a:r>
          </a:p>
          <a:p>
            <a:r>
              <a:rPr lang="es-MX" dirty="0" smtClean="0">
                <a:solidFill>
                  <a:schemeClr val="tx1"/>
                </a:solidFill>
              </a:rPr>
              <a:t>DROP: Se rechaza el paquete y no se manda ningún mensaje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07770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507067"/>
          </a:xfrm>
        </p:spPr>
        <p:txBody>
          <a:bodyPr/>
          <a:lstStyle/>
          <a:p>
            <a:r>
              <a:rPr lang="es-MX" dirty="0" smtClean="0"/>
              <a:t>Funcionamiento</a:t>
            </a:r>
            <a:endParaRPr lang="es-MX" dirty="0"/>
          </a:p>
        </p:txBody>
      </p:sp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140873" y="1235765"/>
            <a:ext cx="6087649" cy="549633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dirty="0" smtClean="0"/>
          </a:p>
          <a:p>
            <a:pPr lvl="0"/>
            <a:r>
              <a:rPr lang="es-MX" altLang="es-MX" dirty="0" err="1" smtClean="0">
                <a:solidFill>
                  <a:schemeClr val="tx1"/>
                </a:solidFill>
              </a:rPr>
              <a:t>iptables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>
                <a:solidFill>
                  <a:schemeClr val="tx1"/>
                </a:solidFill>
              </a:rPr>
              <a:t>--</a:t>
            </a:r>
            <a:r>
              <a:rPr lang="es-MX" altLang="es-MX" dirty="0" smtClean="0">
                <a:solidFill>
                  <a:schemeClr val="tx1"/>
                </a:solidFill>
              </a:rPr>
              <a:t>line-</a:t>
            </a:r>
            <a:r>
              <a:rPr lang="es-MX" altLang="es-MX" dirty="0" err="1" smtClean="0">
                <a:solidFill>
                  <a:schemeClr val="tx1"/>
                </a:solidFill>
              </a:rPr>
              <a:t>numbers</a:t>
            </a:r>
            <a:r>
              <a:rPr lang="es-MX" altLang="es-MX" dirty="0" smtClean="0">
                <a:solidFill>
                  <a:schemeClr val="tx1"/>
                </a:solidFill>
              </a:rPr>
              <a:t> –n -L</a:t>
            </a:r>
            <a:endParaRPr lang="es-MX" altLang="es-MX" dirty="0" smtClean="0">
              <a:solidFill>
                <a:schemeClr val="tx1"/>
              </a:solidFill>
            </a:endParaRPr>
          </a:p>
          <a:p>
            <a:pPr lvl="0"/>
            <a:r>
              <a:rPr lang="es-MX" altLang="es-MX" dirty="0" err="1">
                <a:solidFill>
                  <a:schemeClr val="tx1"/>
                </a:solidFill>
              </a:rPr>
              <a:t>c</a:t>
            </a:r>
            <a:r>
              <a:rPr lang="es-MX" altLang="es-MX" dirty="0" err="1" smtClean="0">
                <a:solidFill>
                  <a:schemeClr val="tx1"/>
                </a:solidFill>
              </a:rPr>
              <a:t>hkconfig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 err="1" smtClean="0">
                <a:solidFill>
                  <a:schemeClr val="tx1"/>
                </a:solidFill>
              </a:rPr>
              <a:t>iptables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 err="1" smtClean="0">
                <a:solidFill>
                  <a:schemeClr val="tx1"/>
                </a:solidFill>
              </a:rPr>
              <a:t>on</a:t>
            </a:r>
            <a:endParaRPr lang="es-MX" altLang="es-MX" sz="800" dirty="0">
              <a:solidFill>
                <a:schemeClr val="tx1"/>
              </a:solidFill>
            </a:endParaRPr>
          </a:p>
          <a:p>
            <a:pPr lvl="0"/>
            <a:r>
              <a:rPr lang="es-MX" altLang="es-MX" dirty="0" err="1">
                <a:solidFill>
                  <a:schemeClr val="tx1"/>
                </a:solidFill>
              </a:rPr>
              <a:t>s</a:t>
            </a:r>
            <a:r>
              <a:rPr lang="es-MX" altLang="es-MX" dirty="0" err="1" smtClean="0">
                <a:solidFill>
                  <a:schemeClr val="tx1"/>
                </a:solidFill>
              </a:rPr>
              <a:t>ervice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 err="1" smtClean="0">
                <a:solidFill>
                  <a:schemeClr val="tx1"/>
                </a:solidFill>
              </a:rPr>
              <a:t>iptables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 err="1" smtClean="0">
                <a:solidFill>
                  <a:schemeClr val="tx1"/>
                </a:solidFill>
              </a:rPr>
              <a:t>start</a:t>
            </a:r>
            <a:endParaRPr lang="es-MX" altLang="es-MX" dirty="0" smtClean="0">
              <a:solidFill>
                <a:schemeClr val="tx1"/>
              </a:solidFill>
            </a:endParaRPr>
          </a:p>
          <a:p>
            <a:pPr lvl="0"/>
            <a:r>
              <a:rPr lang="es-MX" altLang="es-MX" dirty="0" err="1">
                <a:solidFill>
                  <a:schemeClr val="tx1"/>
                </a:solidFill>
              </a:rPr>
              <a:t>s</a:t>
            </a:r>
            <a:r>
              <a:rPr lang="es-MX" altLang="es-MX" dirty="0" err="1" smtClean="0">
                <a:solidFill>
                  <a:schemeClr val="tx1"/>
                </a:solidFill>
              </a:rPr>
              <a:t>ervice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 err="1" smtClean="0">
                <a:solidFill>
                  <a:schemeClr val="tx1"/>
                </a:solidFill>
              </a:rPr>
              <a:t>iptables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 err="1" smtClean="0">
                <a:solidFill>
                  <a:schemeClr val="tx1"/>
                </a:solidFill>
              </a:rPr>
              <a:t>restart</a:t>
            </a:r>
            <a:endParaRPr lang="es-MX" altLang="es-MX" dirty="0" smtClean="0">
              <a:solidFill>
                <a:schemeClr val="tx1"/>
              </a:solidFill>
            </a:endParaRPr>
          </a:p>
          <a:p>
            <a:pPr lvl="0"/>
            <a:r>
              <a:rPr lang="es-MX" altLang="es-MX" dirty="0" err="1">
                <a:solidFill>
                  <a:schemeClr val="tx1"/>
                </a:solidFill>
              </a:rPr>
              <a:t>s</a:t>
            </a:r>
            <a:r>
              <a:rPr lang="es-MX" altLang="es-MX" dirty="0" err="1" smtClean="0">
                <a:solidFill>
                  <a:schemeClr val="tx1"/>
                </a:solidFill>
              </a:rPr>
              <a:t>ervice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 err="1" smtClean="0">
                <a:solidFill>
                  <a:schemeClr val="tx1"/>
                </a:solidFill>
              </a:rPr>
              <a:t>iptables</a:t>
            </a:r>
            <a:r>
              <a:rPr lang="es-MX" altLang="es-MX" dirty="0" smtClean="0">
                <a:solidFill>
                  <a:schemeClr val="tx1"/>
                </a:solidFill>
              </a:rPr>
              <a:t> stop</a:t>
            </a:r>
          </a:p>
          <a:p>
            <a:pPr lvl="0"/>
            <a:endParaRPr lang="es-MX" altLang="es-MX" dirty="0">
              <a:solidFill>
                <a:schemeClr val="tx1"/>
              </a:solidFill>
            </a:endParaRPr>
          </a:p>
          <a:p>
            <a:pPr lvl="0"/>
            <a:r>
              <a:rPr lang="es-MX" altLang="es-MX" dirty="0" smtClean="0">
                <a:solidFill>
                  <a:schemeClr val="tx1"/>
                </a:solidFill>
              </a:rPr>
              <a:t>Si se quiere modificar el archivo de </a:t>
            </a:r>
            <a:r>
              <a:rPr lang="es-MX" altLang="es-MX" dirty="0" err="1" smtClean="0">
                <a:solidFill>
                  <a:schemeClr val="tx1"/>
                </a:solidFill>
              </a:rPr>
              <a:t>confi-guración</a:t>
            </a:r>
            <a:r>
              <a:rPr lang="es-MX" altLang="es-MX" dirty="0" smtClean="0">
                <a:solidFill>
                  <a:schemeClr val="tx1"/>
                </a:solidFill>
              </a:rPr>
              <a:t> directamente: </a:t>
            </a:r>
          </a:p>
          <a:p>
            <a:pPr lvl="0"/>
            <a:r>
              <a:rPr lang="es-MX" altLang="es-MX" dirty="0" smtClean="0">
                <a:solidFill>
                  <a:schemeClr val="tx1"/>
                </a:solidFill>
              </a:rPr>
              <a:t>#vi </a:t>
            </a:r>
            <a:r>
              <a:rPr lang="en-US" altLang="es-MX" dirty="0" smtClean="0">
                <a:solidFill>
                  <a:schemeClr val="tx1"/>
                </a:solidFill>
              </a:rPr>
              <a:t>/</a:t>
            </a:r>
            <a:r>
              <a:rPr lang="en-US" altLang="es-MX" dirty="0" err="1" smtClean="0">
                <a:solidFill>
                  <a:schemeClr val="tx1"/>
                </a:solidFill>
              </a:rPr>
              <a:t>etc</a:t>
            </a:r>
            <a:r>
              <a:rPr lang="en-US" altLang="es-MX" dirty="0" smtClean="0">
                <a:solidFill>
                  <a:schemeClr val="tx1"/>
                </a:solidFill>
              </a:rPr>
              <a:t>/</a:t>
            </a:r>
            <a:r>
              <a:rPr lang="en-US" altLang="es-MX" dirty="0" err="1" smtClean="0">
                <a:solidFill>
                  <a:schemeClr val="tx1"/>
                </a:solidFill>
              </a:rPr>
              <a:t>sysconfig</a:t>
            </a:r>
            <a:r>
              <a:rPr lang="en-US" altLang="es-MX" dirty="0" smtClean="0">
                <a:solidFill>
                  <a:schemeClr val="tx1"/>
                </a:solidFill>
              </a:rPr>
              <a:t>/</a:t>
            </a:r>
            <a:r>
              <a:rPr lang="en-US" altLang="es-MX" dirty="0" err="1" smtClean="0">
                <a:solidFill>
                  <a:schemeClr val="tx1"/>
                </a:solidFill>
              </a:rPr>
              <a:t>iptables</a:t>
            </a:r>
            <a:endParaRPr lang="en-US" altLang="es-MX" dirty="0" smtClean="0">
              <a:solidFill>
                <a:schemeClr val="tx1"/>
              </a:solidFill>
            </a:endParaRPr>
          </a:p>
          <a:p>
            <a:pPr lvl="0"/>
            <a:endParaRPr lang="en-US" altLang="es-MX" dirty="0">
              <a:solidFill>
                <a:schemeClr val="tx1"/>
              </a:solidFill>
            </a:endParaRPr>
          </a:p>
          <a:p>
            <a:pPr lvl="0"/>
            <a:r>
              <a:rPr lang="en-US" altLang="es-MX" dirty="0" smtClean="0">
                <a:solidFill>
                  <a:schemeClr val="tx1"/>
                </a:solidFill>
              </a:rPr>
              <a:t>Nota: </a:t>
            </a:r>
            <a:r>
              <a:rPr lang="en-US" altLang="es-MX" dirty="0" err="1" smtClean="0">
                <a:solidFill>
                  <a:schemeClr val="tx1"/>
                </a:solidFill>
              </a:rPr>
              <a:t>requiere</a:t>
            </a:r>
            <a:r>
              <a:rPr lang="en-US" altLang="es-MX" dirty="0" smtClean="0">
                <a:solidFill>
                  <a:schemeClr val="tx1"/>
                </a:solidFill>
              </a:rPr>
              <a:t> </a:t>
            </a:r>
            <a:r>
              <a:rPr lang="en-US" altLang="es-MX" dirty="0" err="1" smtClean="0">
                <a:solidFill>
                  <a:schemeClr val="tx1"/>
                </a:solidFill>
              </a:rPr>
              <a:t>privilegios</a:t>
            </a:r>
            <a:r>
              <a:rPr lang="en-US" altLang="es-MX" dirty="0" smtClean="0">
                <a:solidFill>
                  <a:schemeClr val="tx1"/>
                </a:solidFill>
              </a:rPr>
              <a:t> </a:t>
            </a:r>
            <a:r>
              <a:rPr lang="en-US" altLang="es-MX" dirty="0" err="1" smtClean="0">
                <a:solidFill>
                  <a:schemeClr val="tx1"/>
                </a:solidFill>
              </a:rPr>
              <a:t>elevados</a:t>
            </a:r>
            <a:r>
              <a:rPr lang="en-US" altLang="es-MX" dirty="0" smtClean="0">
                <a:solidFill>
                  <a:schemeClr val="tx1"/>
                </a:solidFill>
              </a:rPr>
              <a:t>, y </a:t>
            </a:r>
            <a:r>
              <a:rPr lang="en-US" altLang="es-MX" dirty="0" err="1" smtClean="0">
                <a:solidFill>
                  <a:schemeClr val="tx1"/>
                </a:solidFill>
              </a:rPr>
              <a:t>ser</a:t>
            </a:r>
            <a:r>
              <a:rPr lang="en-US" altLang="es-MX" dirty="0" smtClean="0">
                <a:solidFill>
                  <a:schemeClr val="tx1"/>
                </a:solidFill>
              </a:rPr>
              <a:t> </a:t>
            </a:r>
            <a:r>
              <a:rPr lang="en-US" altLang="es-MX" dirty="0" err="1" smtClean="0">
                <a:solidFill>
                  <a:schemeClr val="tx1"/>
                </a:solidFill>
              </a:rPr>
              <a:t>ejecutado</a:t>
            </a:r>
            <a:r>
              <a:rPr lang="en-US" altLang="es-MX" dirty="0" smtClean="0">
                <a:solidFill>
                  <a:schemeClr val="tx1"/>
                </a:solidFill>
              </a:rPr>
              <a:t> </a:t>
            </a:r>
            <a:r>
              <a:rPr lang="en-US" altLang="es-MX" dirty="0" err="1" smtClean="0">
                <a:solidFill>
                  <a:schemeClr val="tx1"/>
                </a:solidFill>
              </a:rPr>
              <a:t>por</a:t>
            </a:r>
            <a:r>
              <a:rPr lang="en-US" altLang="es-MX" dirty="0" smtClean="0">
                <a:solidFill>
                  <a:schemeClr val="tx1"/>
                </a:solidFill>
              </a:rPr>
              <a:t> el user root.</a:t>
            </a:r>
            <a:endParaRPr lang="es-MX" altLang="es-MX" dirty="0" smtClean="0">
              <a:solidFill>
                <a:schemeClr val="tx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522" y="112644"/>
            <a:ext cx="57912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807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507067"/>
          </a:xfrm>
        </p:spPr>
        <p:txBody>
          <a:bodyPr/>
          <a:lstStyle/>
          <a:p>
            <a:r>
              <a:rPr lang="en-US" dirty="0" smtClean="0"/>
              <a:t>EJEMPLO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457696"/>
            <a:ext cx="8534400" cy="5281551"/>
          </a:xfrm>
        </p:spPr>
        <p:txBody>
          <a:bodyPr>
            <a:normAutofit fontScale="70000" lnSpcReduction="20000"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Comandos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utiles</a:t>
            </a:r>
            <a:r>
              <a:rPr lang="en-US" dirty="0">
                <a:solidFill>
                  <a:schemeClr val="tx1"/>
                </a:solidFill>
              </a:rPr>
              <a:t>:</a:t>
            </a:r>
          </a:p>
          <a:p>
            <a:r>
              <a:rPr lang="es-MX" altLang="es-MX" dirty="0">
                <a:solidFill>
                  <a:schemeClr val="tx1"/>
                </a:solidFill>
              </a:rPr>
              <a:t># </a:t>
            </a:r>
            <a:r>
              <a:rPr lang="es-MX" altLang="es-MX" dirty="0" err="1">
                <a:solidFill>
                  <a:schemeClr val="tx1"/>
                </a:solidFill>
              </a:rPr>
              <a:t>iptables</a:t>
            </a:r>
            <a:r>
              <a:rPr lang="es-MX" altLang="es-MX" dirty="0">
                <a:solidFill>
                  <a:schemeClr val="tx1"/>
                </a:solidFill>
              </a:rPr>
              <a:t> --line-</a:t>
            </a:r>
            <a:r>
              <a:rPr lang="es-MX" altLang="es-MX" dirty="0" err="1">
                <a:solidFill>
                  <a:schemeClr val="tx1"/>
                </a:solidFill>
              </a:rPr>
              <a:t>numbers</a:t>
            </a:r>
            <a:r>
              <a:rPr lang="es-MX" altLang="es-MX" dirty="0">
                <a:solidFill>
                  <a:schemeClr val="tx1"/>
                </a:solidFill>
              </a:rPr>
              <a:t> –n -L</a:t>
            </a:r>
          </a:p>
          <a:p>
            <a:pPr lvl="0"/>
            <a:r>
              <a:rPr lang="es-MX" altLang="es-MX" dirty="0">
                <a:solidFill>
                  <a:schemeClr val="tx1"/>
                </a:solidFill>
              </a:rPr>
              <a:t># </a:t>
            </a:r>
            <a:r>
              <a:rPr lang="es-MX" altLang="es-MX" dirty="0" err="1">
                <a:solidFill>
                  <a:schemeClr val="tx1"/>
                </a:solidFill>
              </a:rPr>
              <a:t>iptables-save</a:t>
            </a:r>
            <a:r>
              <a:rPr lang="es-MX" altLang="es-MX" dirty="0">
                <a:solidFill>
                  <a:schemeClr val="tx1"/>
                </a:solidFill>
              </a:rPr>
              <a:t> &gt; /</a:t>
            </a:r>
            <a:r>
              <a:rPr lang="es-MX" altLang="es-MX" dirty="0" err="1">
                <a:solidFill>
                  <a:schemeClr val="tx1"/>
                </a:solidFill>
              </a:rPr>
              <a:t>root</a:t>
            </a:r>
            <a:r>
              <a:rPr lang="es-MX" altLang="es-MX" dirty="0">
                <a:solidFill>
                  <a:schemeClr val="tx1"/>
                </a:solidFill>
              </a:rPr>
              <a:t>/</a:t>
            </a:r>
            <a:r>
              <a:rPr lang="es-MX" altLang="es-MX" dirty="0" err="1">
                <a:solidFill>
                  <a:schemeClr val="tx1"/>
                </a:solidFill>
              </a:rPr>
              <a:t>my.active.firewall.rules</a:t>
            </a:r>
            <a:r>
              <a:rPr lang="es-MX" altLang="es-MX" sz="800" dirty="0">
                <a:solidFill>
                  <a:schemeClr val="tx1"/>
                </a:solidFill>
              </a:rPr>
              <a:t> </a:t>
            </a:r>
          </a:p>
          <a:p>
            <a:r>
              <a:rPr lang="es-MX" altLang="es-MX" dirty="0">
                <a:solidFill>
                  <a:schemeClr val="tx1"/>
                </a:solidFill>
              </a:rPr>
              <a:t># </a:t>
            </a:r>
            <a:r>
              <a:rPr lang="es-MX" altLang="es-MX" dirty="0" err="1">
                <a:solidFill>
                  <a:schemeClr val="tx1"/>
                </a:solidFill>
              </a:rPr>
              <a:t>iptables</a:t>
            </a:r>
            <a:r>
              <a:rPr lang="es-MX" altLang="es-MX" dirty="0">
                <a:solidFill>
                  <a:schemeClr val="tx1"/>
                </a:solidFill>
              </a:rPr>
              <a:t> -D INPUT 1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Bloquar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todo</a:t>
            </a:r>
            <a:r>
              <a:rPr lang="en-US" dirty="0" smtClean="0">
                <a:solidFill>
                  <a:schemeClr val="tx1"/>
                </a:solidFill>
              </a:rPr>
              <a:t> el </a:t>
            </a:r>
            <a:r>
              <a:rPr lang="en-US" dirty="0" err="1" smtClean="0">
                <a:solidFill>
                  <a:schemeClr val="tx1"/>
                </a:solidFill>
              </a:rPr>
              <a:t>tráfico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# </a:t>
            </a:r>
            <a:r>
              <a:rPr lang="en-US" dirty="0" err="1" smtClean="0">
                <a:solidFill>
                  <a:schemeClr val="tx1"/>
                </a:solidFill>
              </a:rPr>
              <a:t>iptables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–P INPUT DROP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# </a:t>
            </a:r>
            <a:r>
              <a:rPr lang="en-US" dirty="0" err="1" smtClean="0">
                <a:solidFill>
                  <a:schemeClr val="tx1"/>
                </a:solidFill>
              </a:rPr>
              <a:t>iptables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–P INPUT </a:t>
            </a:r>
            <a:r>
              <a:rPr lang="en-US" dirty="0" smtClean="0">
                <a:solidFill>
                  <a:schemeClr val="tx1"/>
                </a:solidFill>
              </a:rPr>
              <a:t>ACCEPT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err="1" smtClean="0">
                <a:solidFill>
                  <a:schemeClr val="tx1"/>
                </a:solidFill>
              </a:rPr>
              <a:t>Bloquear</a:t>
            </a:r>
            <a:r>
              <a:rPr lang="en-US" dirty="0" smtClean="0">
                <a:solidFill>
                  <a:schemeClr val="tx1"/>
                </a:solidFill>
              </a:rPr>
              <a:t> ping</a:t>
            </a:r>
            <a:endParaRPr lang="en-US" dirty="0">
              <a:solidFill>
                <a:schemeClr val="tx1"/>
              </a:solidFill>
            </a:endParaRPr>
          </a:p>
          <a:p>
            <a:pPr lvl="0"/>
            <a:r>
              <a:rPr lang="es-MX" altLang="es-MX" dirty="0" smtClean="0">
                <a:solidFill>
                  <a:schemeClr val="tx1"/>
                </a:solidFill>
              </a:rPr>
              <a:t># </a:t>
            </a:r>
            <a:r>
              <a:rPr lang="es-MX" altLang="es-MX" dirty="0" err="1" smtClean="0">
                <a:solidFill>
                  <a:schemeClr val="tx1"/>
                </a:solidFill>
              </a:rPr>
              <a:t>iptables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>
                <a:solidFill>
                  <a:schemeClr val="tx1"/>
                </a:solidFill>
              </a:rPr>
              <a:t>-A INPUT -p </a:t>
            </a:r>
            <a:r>
              <a:rPr lang="es-MX" altLang="es-MX" dirty="0" err="1">
                <a:solidFill>
                  <a:schemeClr val="tx1"/>
                </a:solidFill>
              </a:rPr>
              <a:t>icmp</a:t>
            </a:r>
            <a:r>
              <a:rPr lang="es-MX" altLang="es-MX" dirty="0">
                <a:solidFill>
                  <a:schemeClr val="tx1"/>
                </a:solidFill>
              </a:rPr>
              <a:t> --</a:t>
            </a:r>
            <a:r>
              <a:rPr lang="es-MX" altLang="es-MX" dirty="0" err="1">
                <a:solidFill>
                  <a:schemeClr val="tx1"/>
                </a:solidFill>
              </a:rPr>
              <a:t>icmp-type</a:t>
            </a:r>
            <a:r>
              <a:rPr lang="es-MX" altLang="es-MX" dirty="0">
                <a:solidFill>
                  <a:schemeClr val="tx1"/>
                </a:solidFill>
              </a:rPr>
              <a:t> echo-</a:t>
            </a:r>
            <a:r>
              <a:rPr lang="es-MX" altLang="es-MX" dirty="0" err="1">
                <a:solidFill>
                  <a:schemeClr val="tx1"/>
                </a:solidFill>
              </a:rPr>
              <a:t>request</a:t>
            </a:r>
            <a:r>
              <a:rPr lang="es-MX" altLang="es-MX" dirty="0">
                <a:solidFill>
                  <a:schemeClr val="tx1"/>
                </a:solidFill>
              </a:rPr>
              <a:t> -j DROP</a:t>
            </a:r>
            <a:br>
              <a:rPr lang="es-MX" altLang="es-MX" dirty="0">
                <a:solidFill>
                  <a:schemeClr val="tx1"/>
                </a:solidFill>
              </a:rPr>
            </a:br>
            <a:r>
              <a:rPr lang="es-MX" altLang="es-MX" dirty="0" smtClean="0">
                <a:solidFill>
                  <a:schemeClr val="tx1"/>
                </a:solidFill>
              </a:rPr>
              <a:t># </a:t>
            </a:r>
            <a:r>
              <a:rPr lang="es-MX" altLang="es-MX" dirty="0" err="1" smtClean="0">
                <a:solidFill>
                  <a:schemeClr val="tx1"/>
                </a:solidFill>
              </a:rPr>
              <a:t>iptables</a:t>
            </a:r>
            <a:r>
              <a:rPr lang="es-MX" altLang="es-MX" dirty="0" smtClean="0">
                <a:solidFill>
                  <a:schemeClr val="tx1"/>
                </a:solidFill>
              </a:rPr>
              <a:t> </a:t>
            </a:r>
            <a:r>
              <a:rPr lang="es-MX" altLang="es-MX" dirty="0">
                <a:solidFill>
                  <a:schemeClr val="tx1"/>
                </a:solidFill>
              </a:rPr>
              <a:t>-A INPUT -i eth1 -p </a:t>
            </a:r>
            <a:r>
              <a:rPr lang="es-MX" altLang="es-MX" dirty="0" err="1">
                <a:solidFill>
                  <a:schemeClr val="tx1"/>
                </a:solidFill>
              </a:rPr>
              <a:t>icmp</a:t>
            </a:r>
            <a:r>
              <a:rPr lang="es-MX" altLang="es-MX" dirty="0">
                <a:solidFill>
                  <a:schemeClr val="tx1"/>
                </a:solidFill>
              </a:rPr>
              <a:t> --</a:t>
            </a:r>
            <a:r>
              <a:rPr lang="es-MX" altLang="es-MX" dirty="0" err="1">
                <a:solidFill>
                  <a:schemeClr val="tx1"/>
                </a:solidFill>
              </a:rPr>
              <a:t>icmp-type</a:t>
            </a:r>
            <a:r>
              <a:rPr lang="es-MX" altLang="es-MX" dirty="0">
                <a:solidFill>
                  <a:schemeClr val="tx1"/>
                </a:solidFill>
              </a:rPr>
              <a:t> echo-</a:t>
            </a:r>
            <a:r>
              <a:rPr lang="es-MX" altLang="es-MX" dirty="0" err="1">
                <a:solidFill>
                  <a:schemeClr val="tx1"/>
                </a:solidFill>
              </a:rPr>
              <a:t>request</a:t>
            </a:r>
            <a:r>
              <a:rPr lang="es-MX" altLang="es-MX" dirty="0">
                <a:solidFill>
                  <a:schemeClr val="tx1"/>
                </a:solidFill>
              </a:rPr>
              <a:t> -j DROP</a:t>
            </a:r>
            <a:r>
              <a:rPr lang="es-MX" altLang="es-MX" sz="800" dirty="0">
                <a:solidFill>
                  <a:schemeClr val="tx1"/>
                </a:solidFill>
              </a:rPr>
              <a:t> </a:t>
            </a:r>
            <a:endParaRPr lang="es-MX" altLang="es-MX" sz="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 smtClean="0">
                <a:solidFill>
                  <a:schemeClr val="tx1"/>
                </a:solidFill>
              </a:rPr>
              <a:t>Bloquear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una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dirección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específica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s-MX" altLang="es-MX" dirty="0" smtClean="0">
                <a:solidFill>
                  <a:schemeClr val="tx1"/>
                </a:solidFill>
              </a:rPr>
              <a:t># </a:t>
            </a:r>
            <a:r>
              <a:rPr lang="es-MX" altLang="es-MX" dirty="0" err="1">
                <a:solidFill>
                  <a:schemeClr val="tx1"/>
                </a:solidFill>
              </a:rPr>
              <a:t>iptables</a:t>
            </a:r>
            <a:r>
              <a:rPr lang="es-MX" altLang="es-MX" dirty="0">
                <a:solidFill>
                  <a:schemeClr val="tx1"/>
                </a:solidFill>
              </a:rPr>
              <a:t> -A INPUT -s 1.2.3.4 -j </a:t>
            </a:r>
            <a:r>
              <a:rPr lang="es-MX" altLang="es-MX" dirty="0" smtClean="0">
                <a:solidFill>
                  <a:schemeClr val="tx1"/>
                </a:solidFill>
              </a:rPr>
              <a:t>DROP</a:t>
            </a:r>
          </a:p>
          <a:p>
            <a:r>
              <a:rPr lang="es-MX" altLang="es-MX" dirty="0">
                <a:solidFill>
                  <a:schemeClr val="tx1"/>
                </a:solidFill>
              </a:rPr>
              <a:t># </a:t>
            </a:r>
            <a:r>
              <a:rPr lang="es-MX" altLang="es-MX" dirty="0" err="1">
                <a:solidFill>
                  <a:schemeClr val="tx1"/>
                </a:solidFill>
              </a:rPr>
              <a:t>iptables</a:t>
            </a:r>
            <a:r>
              <a:rPr lang="es-MX" altLang="es-MX" dirty="0">
                <a:solidFill>
                  <a:schemeClr val="tx1"/>
                </a:solidFill>
              </a:rPr>
              <a:t> -A INPUT -s 1.2.3.4 -j </a:t>
            </a:r>
            <a:r>
              <a:rPr lang="es-MX" altLang="es-MX" dirty="0" err="1" smtClean="0">
                <a:solidFill>
                  <a:schemeClr val="tx1"/>
                </a:solidFill>
              </a:rPr>
              <a:t>REjECT</a:t>
            </a:r>
            <a:endParaRPr lang="es-MX" altLang="es-MX" dirty="0">
              <a:solidFill>
                <a:schemeClr val="tx1"/>
              </a:solidFill>
            </a:endParaRPr>
          </a:p>
          <a:p>
            <a:pPr lvl="0"/>
            <a:endParaRPr lang="es-MX" altLang="es-MX" sz="4400" dirty="0">
              <a:solidFill>
                <a:schemeClr val="tx1"/>
              </a:solidFill>
            </a:endParaRP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2815373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180</TotalTime>
  <Words>570</Words>
  <Application>Microsoft Office PowerPoint</Application>
  <PresentationFormat>Panorámica</PresentationFormat>
  <Paragraphs>89</Paragraphs>
  <Slides>10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 Unicode MS</vt:lpstr>
      <vt:lpstr>Arial</vt:lpstr>
      <vt:lpstr>Calibri</vt:lpstr>
      <vt:lpstr>Century Gothic</vt:lpstr>
      <vt:lpstr>Wingdings</vt:lpstr>
      <vt:lpstr>Wingdings 3</vt:lpstr>
      <vt:lpstr>Sector</vt:lpstr>
      <vt:lpstr>IPTABLES</vt:lpstr>
      <vt:lpstr>Que es IPTABles</vt:lpstr>
      <vt:lpstr>Creador</vt:lpstr>
      <vt:lpstr>Presentación de PowerPoint</vt:lpstr>
      <vt:lpstr>Disponibilidad del codigo</vt:lpstr>
      <vt:lpstr>Otras herramientas</vt:lpstr>
      <vt:lpstr>Explicacion</vt:lpstr>
      <vt:lpstr>Funcionamiento</vt:lpstr>
      <vt:lpstr>EJEMPLO</vt:lpstr>
      <vt:lpstr>EJEMPLO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IPTABLES</dc:title>
  <dc:creator>Jose Ivander</dc:creator>
  <cp:lastModifiedBy>Jose Ivander</cp:lastModifiedBy>
  <cp:revision>18</cp:revision>
  <dcterms:created xsi:type="dcterms:W3CDTF">2017-04-28T17:50:58Z</dcterms:created>
  <dcterms:modified xsi:type="dcterms:W3CDTF">2017-04-28T21:05:39Z</dcterms:modified>
</cp:coreProperties>
</file>